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8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70" r:id="rId9"/>
    <p:sldId id="271" r:id="rId10"/>
    <p:sldId id="266" r:id="rId11"/>
    <p:sldId id="269" r:id="rId12"/>
    <p:sldId id="262" r:id="rId13"/>
    <p:sldId id="263" r:id="rId14"/>
    <p:sldId id="264" r:id="rId15"/>
    <p:sldId id="265" r:id="rId16"/>
    <p:sldId id="267" r:id="rId17"/>
  </p:sldIdLst>
  <p:sldSz cx="14630400" cy="8229600"/>
  <p:notesSz cx="8229600" cy="146304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Gill Sans MT" panose="020B0502020104020203" pitchFamily="34" charset="0"/>
      <p:regular r:id="rId27"/>
      <p:bold r:id="rId28"/>
      <p:italic r:id="rId29"/>
      <p:boldItalic r:id="rId30"/>
    </p:embeddedFont>
    <p:embeddedFont>
      <p:font typeface="Inconsolata Bold" pitchFamily="1" charset="0"/>
      <p:bold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95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587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887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16137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38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13802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880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109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600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100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487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00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804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72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758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853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87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316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601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44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69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030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469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410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6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24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7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DEFC-6C7D-1A0C-DBF3-652E4DDC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052" y="637419"/>
            <a:ext cx="10694024" cy="1537068"/>
          </a:xfrm>
        </p:spPr>
        <p:txBody>
          <a:bodyPr>
            <a:noAutofit/>
          </a:bodyPr>
          <a:lstStyle/>
          <a:p>
            <a:pPr algn="ctr"/>
            <a: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Sanjivani Rural Education Society’s</a:t>
            </a:r>
            <a:b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Sanjivani College of Engineering,Kopargaon-423 603</a:t>
            </a:r>
            <a:b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(An Autonomous institute, Affiliated to Savitribai Phule University, Pune)</a:t>
            </a:r>
            <a:b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9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NAAC ‘A’ grade accredited ,ISO 9001-2015 Certified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Sanjivani Group of Institutes - Apps on Google Play">
            <a:extLst>
              <a:ext uri="{FF2B5EF4-FFF2-40B4-BE49-F238E27FC236}">
                <a16:creationId xmlns:a16="http://schemas.microsoft.com/office/drawing/2014/main" id="{523D61FE-62AB-1CEA-56B4-E8835F18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699" y="498459"/>
            <a:ext cx="1602135" cy="18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32B1C-FEE2-D93B-C22A-0BA69742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52" y="498459"/>
            <a:ext cx="1585097" cy="18149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57329E-96EA-0184-89D5-D59C90AAFB26}"/>
              </a:ext>
            </a:extLst>
          </p:cNvPr>
          <p:cNvSpPr txBox="1">
            <a:spLocks/>
          </p:cNvSpPr>
          <p:nvPr/>
        </p:nvSpPr>
        <p:spPr>
          <a:xfrm>
            <a:off x="2470054" y="2065219"/>
            <a:ext cx="10041294" cy="774377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1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9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8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55C949-21F9-047B-A4AA-B3B59A11E7C7}"/>
              </a:ext>
            </a:extLst>
          </p:cNvPr>
          <p:cNvSpPr txBox="1">
            <a:spLocks/>
          </p:cNvSpPr>
          <p:nvPr/>
        </p:nvSpPr>
        <p:spPr>
          <a:xfrm>
            <a:off x="2470054" y="2827910"/>
            <a:ext cx="10041294" cy="774377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1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9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8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Subject- IOT (Internet Of Things)</a:t>
            </a:r>
            <a:endParaRPr lang="en-IN" sz="25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05F926-5B6C-10C6-F9AC-2E3EED8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73137"/>
              </p:ext>
            </p:extLst>
          </p:nvPr>
        </p:nvGraphicFramePr>
        <p:xfrm>
          <a:off x="3167269" y="4501988"/>
          <a:ext cx="859759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203">
                  <a:extLst>
                    <a:ext uri="{9D8B030D-6E8A-4147-A177-3AD203B41FA5}">
                      <a16:colId xmlns:a16="http://schemas.microsoft.com/office/drawing/2014/main" val="2299283547"/>
                    </a:ext>
                  </a:extLst>
                </a:gridCol>
                <a:gridCol w="3794830">
                  <a:extLst>
                    <a:ext uri="{9D8B030D-6E8A-4147-A177-3AD203B41FA5}">
                      <a16:colId xmlns:a16="http://schemas.microsoft.com/office/drawing/2014/main" val="473150732"/>
                    </a:ext>
                  </a:extLst>
                </a:gridCol>
                <a:gridCol w="2638557">
                  <a:extLst>
                    <a:ext uri="{9D8B030D-6E8A-4147-A177-3AD203B41FA5}">
                      <a16:colId xmlns:a16="http://schemas.microsoft.com/office/drawing/2014/main" val="1128239294"/>
                    </a:ext>
                  </a:extLst>
                </a:gridCol>
              </a:tblGrid>
              <a:tr h="394527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IN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No</a:t>
                      </a:r>
                      <a:endParaRPr lang="en-IN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07160"/>
                  </a:ext>
                </a:extLst>
              </a:tr>
              <a:tr h="394527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Parjane Prasad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59019"/>
                  </a:ext>
                </a:extLst>
              </a:tr>
              <a:tr h="394527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Pathak Kunal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25967"/>
                  </a:ext>
                </a:extLst>
              </a:tr>
              <a:tr h="394527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Pathan Saniya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84468"/>
                  </a:ext>
                </a:extLst>
              </a:tr>
              <a:tr h="394527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Patil Rahul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81365"/>
                  </a:ext>
                </a:extLst>
              </a:tr>
              <a:tr h="360610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Pawar Rohit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091849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888E72-5CCB-4868-59D6-49EB81154B04}"/>
              </a:ext>
            </a:extLst>
          </p:cNvPr>
          <p:cNvSpPr txBox="1">
            <a:spLocks/>
          </p:cNvSpPr>
          <p:nvPr/>
        </p:nvSpPr>
        <p:spPr>
          <a:xfrm>
            <a:off x="2470054" y="3727611"/>
            <a:ext cx="10041294" cy="774377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1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9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8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800" b="1" spc="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lang="en-IN" sz="2800" b="1" spc="3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DF61C3-0E58-B109-C5FD-2A0B6FB8C10A}"/>
              </a:ext>
            </a:extLst>
          </p:cNvPr>
          <p:cNvSpPr txBox="1">
            <a:spLocks/>
          </p:cNvSpPr>
          <p:nvPr/>
        </p:nvSpPr>
        <p:spPr>
          <a:xfrm>
            <a:off x="7027186" y="7412920"/>
            <a:ext cx="10041294" cy="774377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1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9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8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4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– Prof.J.Eshwari</a:t>
            </a:r>
            <a:endParaRPr lang="en-IN" sz="2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0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169A-2EAE-930F-1DDE-EA9F6A89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833" y="336336"/>
            <a:ext cx="10694024" cy="153706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  <a:latin typeface="Inconsolata Bold" pitchFamily="1" charset="0"/>
                <a:ea typeface="Inconsolata Bold" pitchFamily="1" charset="0"/>
              </a:rPr>
              <a:t>Block Diagram </a:t>
            </a:r>
            <a:br>
              <a:rPr lang="en-IN" dirty="0">
                <a:solidFill>
                  <a:srgbClr val="C00000"/>
                </a:solidFill>
                <a:latin typeface="Inconsolata Bold" pitchFamily="1" charset="0"/>
                <a:ea typeface="Inconsolata Bold" pitchFamily="1" charset="0"/>
              </a:rPr>
            </a:br>
            <a:r>
              <a:rPr lang="en-IN" sz="2800" b="1" kern="0" dirty="0">
                <a:effectLst/>
                <a:latin typeface="Inconsolata Bold" pitchFamily="1" charset="0"/>
                <a:ea typeface="Inconsolata Bold" pitchFamily="1" charset="0"/>
                <a:cs typeface="Times New Roman" panose="02020603050405020304" pitchFamily="18" charset="0"/>
              </a:rPr>
              <a:t>Circuit Diagram</a:t>
            </a:r>
            <a:r>
              <a:rPr lang="en-IN" sz="2800" kern="0" dirty="0">
                <a:effectLst/>
                <a:latin typeface="Inconsolata Bold" pitchFamily="1" charset="0"/>
                <a:ea typeface="Inconsolata Bold" pitchFamily="1" charset="0"/>
                <a:cs typeface="Times New Roman" panose="02020603050405020304" pitchFamily="18" charset="0"/>
              </a:rPr>
              <a:t>: Include a detailed circuit diagram showing the connections between the components.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solidFill>
                <a:srgbClr val="C00000"/>
              </a:solidFill>
              <a:latin typeface="Inconsolata Bold" pitchFamily="1" charset="0"/>
              <a:ea typeface="Inconsolata Bold" pitchFamily="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469CA-5B0E-DB2E-530F-E819906F9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57" y="2074127"/>
            <a:ext cx="8162692" cy="51853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70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39E43-B452-6123-8678-6EDF0EF4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0" y="1148576"/>
            <a:ext cx="10783229" cy="62223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478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0423" y="737711"/>
            <a:ext cx="538638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Code Implementation</a:t>
            </a:r>
            <a:endParaRPr lang="en-US" sz="4200" dirty="0">
              <a:solidFill>
                <a:srgbClr val="C0000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1734145"/>
            <a:ext cx="1077278" cy="1292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194952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Initialization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2415302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Set up libraries and define pins for sensors and actuators.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3026807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324219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Sensor Readings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3707963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 data from soil moisture, temperature, humidity, and motion sensors.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4612958"/>
            <a:ext cx="1077278" cy="1292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482834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MIT Integration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5294114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Send sensor data to MIT app and receive control commands.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905619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0836" y="612100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Control Functions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640836" y="658677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automated watering based on sensor readings and user inputs.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1AB6D6-FB32-E5E5-9EB1-AF06E69207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25" r="44893"/>
          <a:stretch/>
        </p:blipFill>
        <p:spPr>
          <a:xfrm>
            <a:off x="295632" y="352379"/>
            <a:ext cx="5783223" cy="7680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Testing &amp; Results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 Setup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Prepare controlled environment with various soil moisture levels.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Record sensor readings under different environmental conditions.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Automation Testing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 automatic watering triggers at preset moisture thresholds.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system response time and accuracy of sensor readings.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Outcomes</a:t>
            </a:r>
            <a:endParaRPr lang="en-US" sz="4450" dirty="0">
              <a:solidFill>
                <a:srgbClr val="C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542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Successful Implementation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5584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provides real-time monitoring and automation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Healthier Plants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93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Optimized growing conditions through precise monitoring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Resource Efficiency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452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Water usage optimized through soil moisture sensing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</a:t>
            </a:r>
            <a:endParaRPr lang="en-US" sz="4350" dirty="0">
              <a:solidFill>
                <a:srgbClr val="C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898809"/>
            <a:ext cx="3130034" cy="313003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988" y="1898809"/>
            <a:ext cx="3130034" cy="313003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259" y="1898809"/>
            <a:ext cx="3130034" cy="313003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529" y="1898809"/>
            <a:ext cx="3130153" cy="313015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98" y="5462230"/>
            <a:ext cx="557213" cy="55721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560195" y="5423297"/>
            <a:ext cx="2236708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Additional Sensors</a:t>
            </a:r>
            <a:endParaRPr lang="en-US" sz="2150" dirty="0"/>
          </a:p>
        </p:txBody>
      </p:sp>
      <p:sp>
        <p:nvSpPr>
          <p:cNvPr id="9" name="Text 2"/>
          <p:cNvSpPr/>
          <p:nvPr/>
        </p:nvSpPr>
        <p:spPr>
          <a:xfrm>
            <a:off x="1560195" y="6253520"/>
            <a:ext cx="223670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Add light and pH sensors for comprehensive monitoring.</a:t>
            </a:r>
            <a:endParaRPr lang="en-US" sz="175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1231" y="5462230"/>
            <a:ext cx="557213" cy="557213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911328" y="5423297"/>
            <a:ext cx="2236708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Energy Efficiency</a:t>
            </a:r>
            <a:endParaRPr lang="en-US" sz="2150" dirty="0"/>
          </a:p>
        </p:txBody>
      </p:sp>
      <p:sp>
        <p:nvSpPr>
          <p:cNvPr id="12" name="Text 4"/>
          <p:cNvSpPr/>
          <p:nvPr/>
        </p:nvSpPr>
        <p:spPr>
          <a:xfrm>
            <a:off x="4911328" y="6253520"/>
            <a:ext cx="223670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solar panels for sustainable power supply.</a:t>
            </a:r>
            <a:endParaRPr lang="en-US" sz="17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2364" y="5462230"/>
            <a:ext cx="557213" cy="55721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262461" y="5423297"/>
            <a:ext cx="223670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Machine Learning</a:t>
            </a:r>
            <a:endParaRPr lang="en-US" sz="2150" dirty="0"/>
          </a:p>
        </p:txBody>
      </p:sp>
      <p:sp>
        <p:nvSpPr>
          <p:cNvPr id="15" name="Text 6"/>
          <p:cNvSpPr/>
          <p:nvPr/>
        </p:nvSpPr>
        <p:spPr>
          <a:xfrm>
            <a:off x="8262461" y="5905262"/>
            <a:ext cx="223670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AI to predict plant health and growth patterns.</a:t>
            </a:r>
            <a:endParaRPr lang="en-US" sz="17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3497" y="5462230"/>
            <a:ext cx="557213" cy="557213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1613594" y="5423297"/>
            <a:ext cx="223670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8" name="Text 8"/>
          <p:cNvSpPr/>
          <p:nvPr/>
        </p:nvSpPr>
        <p:spPr>
          <a:xfrm>
            <a:off x="11613594" y="5905262"/>
            <a:ext cx="223670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to monitor multiple plants or large agricultural fields.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B7F9-E4AD-6B63-D60E-3FDE27D2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500" dirty="0">
                <a:solidFill>
                  <a:srgbClr val="C00000"/>
                </a:solidFill>
                <a:latin typeface="Inconsolata Bold" pitchFamily="1" charset="0"/>
                <a:ea typeface="Inconsolata Bold" pitchFamily="1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A22C-032F-D5C1-2D46-561C4968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932" y="1954338"/>
            <a:ext cx="9824224" cy="3342491"/>
          </a:xfrm>
        </p:spPr>
        <p:txBody>
          <a:bodyPr>
            <a:normAutofit/>
          </a:bodyPr>
          <a:lstStyle/>
          <a:p>
            <a:r>
              <a:rPr lang="en-IN" sz="2400" i="1" kern="0" dirty="0">
                <a:effectLst/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The </a:t>
            </a:r>
            <a:r>
              <a:rPr lang="en-IN" sz="2400" b="1" i="1" kern="0" dirty="0">
                <a:effectLst/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IoT Based Smart Plant Monitoring System</a:t>
            </a:r>
            <a:r>
              <a:rPr lang="en-IN" sz="2400" i="1" kern="0" dirty="0">
                <a:effectLst/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 aims to automate and enhance plant care using various sensors and the </a:t>
            </a:r>
            <a:r>
              <a:rPr lang="en-IN" sz="2400" i="1" kern="0" dirty="0"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MIT</a:t>
            </a:r>
            <a:r>
              <a:rPr lang="en-IN" sz="2400" i="1" kern="0" dirty="0">
                <a:effectLst/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 app. The project includes monitoring soil moisture, temperature, humidity, and motion, and automating watering based on soil moisture levels. The system is implemented using a NodeMCU ESP3288 microcontroller, various sensors, a relay module, and a water pump, all integrated with the </a:t>
            </a:r>
            <a:r>
              <a:rPr lang="en-IN" sz="2400" i="1" kern="0" dirty="0"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MIT</a:t>
            </a:r>
            <a:r>
              <a:rPr lang="en-IN" sz="2400" i="1" kern="0" dirty="0">
                <a:effectLst/>
                <a:latin typeface="Gill Sans MT" panose="020B0502020104020203" pitchFamily="34" charset="0"/>
                <a:ea typeface="Inconsolata Bold" pitchFamily="1" charset="0"/>
                <a:cs typeface="Times New Roman" panose="02020603050405020304" pitchFamily="18" charset="0"/>
              </a:rPr>
              <a:t> app. The project successfully provides real-time data, remote access, and automated plant care, leading to healthier plants and efficient resource usage.</a:t>
            </a:r>
            <a:endParaRPr lang="en-IN" sz="2400" i="1" kern="100" dirty="0">
              <a:effectLst/>
              <a:latin typeface="Gill Sans MT" panose="020B0502020104020203" pitchFamily="34" charset="0"/>
              <a:ea typeface="Inconsolata Bold" pitchFamily="1" charset="0"/>
              <a:cs typeface="Times New Roman" panose="02020603050405020304" pitchFamily="18" charset="0"/>
            </a:endParaRPr>
          </a:p>
          <a:p>
            <a:endParaRPr lang="en-IN" sz="2000" dirty="0">
              <a:latin typeface="Inconsolata Bold" pitchFamily="1" charset="0"/>
              <a:ea typeface="Inconsolata Bold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2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664"/>
            <a:ext cx="756962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IoT Based Smart Plant Monitoring System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06995" y="34513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system simplifies plant care using IoT technology. It integrates soil moisture, temperature, humidity, and motion sensors with a </a:t>
            </a:r>
            <a:r>
              <a:rPr lang="en-US" sz="1750" dirty="0" err="1">
                <a:latin typeface="Fira Sans" pitchFamily="34" charset="0"/>
                <a:ea typeface="Fira Sans" pitchFamily="34" charset="-122"/>
                <a:cs typeface="Fira Sans" pitchFamily="34" charset="-120"/>
              </a:rPr>
              <a:t>NodeMCU</a:t>
            </a: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 ESP32 microcontroller.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transmitted to the MIT app via Wi-Fi for remote monitoring. The system automatically waters plants when soil moisture drops below threshold levels.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1560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93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Why Plant Monitoring Matters…?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Plant Health Essentials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Monitoring water, temperature, and humidity ensures optimal growth. It prevents diseases and promotes efficient resource use.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IoT Benefits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IoT technology offers real-time monitoring and remote access. It automates actions and provides valuable data insights for better plant care.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1654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Goals &amp; Scope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55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982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4616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tracking of soil moisture, temperature, humidity, and motion.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53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9643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344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Automatic watering based on soil moisture levels.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3172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Remote Access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and control via the Blynk app from anywhere.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5245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56701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524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014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 and analyze environmental data for optimal plant care.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Current Technology Landscape</a:t>
            </a:r>
            <a:endParaRPr lang="en-US" sz="430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50605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723578" y="2795707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258044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733" y="2604254"/>
            <a:ext cx="330637" cy="4133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08570" y="2535317"/>
            <a:ext cx="413265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Smart Plant Monitoring Systems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608570" y="301204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Use sensor networks to monitor plant health parameters. Limited by high costs and complex setup.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23578" y="4639151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1" name="Shape 7"/>
          <p:cNvSpPr/>
          <p:nvPr/>
        </p:nvSpPr>
        <p:spPr>
          <a:xfrm>
            <a:off x="6258044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733" y="4447699"/>
            <a:ext cx="330637" cy="4133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08570" y="4378762"/>
            <a:ext cx="330612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IoT Plant Health Systems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608570" y="4855488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sensors with IoT for real-time data. Depend on stable internet connections.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23578" y="6482596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6" name="Shape 11"/>
          <p:cNvSpPr/>
          <p:nvPr/>
        </p:nvSpPr>
        <p:spPr>
          <a:xfrm>
            <a:off x="6258044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733" y="6291143"/>
            <a:ext cx="330637" cy="41338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08570" y="6222206"/>
            <a:ext cx="289286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Technologies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608570" y="669893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Include UAVs, Wireless Sensor Networks, AIoT, and Cloud Computing for agricultural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Components</a:t>
            </a:r>
            <a:endParaRPr lang="en-US" sz="420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NodeMCU</a:t>
            </a: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ESP32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Open-source IoT platform with built-in Wi-Fi. Features 16 digital I/O pins and 4 MB flash memory.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7636907" y="44794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Soil Moisture Sensor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water content in soil. Operates at 3.3V to 5V with analog interface.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DHT11 Sensor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temperature (0-50°C) and humidity (20-90%). Operates at 3.5V to 5.5V.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907" y="6273165"/>
            <a:ext cx="281416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Additional Components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Includes PIR motion sensor, relay module, water pump, and Blynk app for control.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C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Hardware &amp; Software Setup</a:t>
            </a:r>
            <a:endParaRPr lang="en-US" sz="4450" dirty="0">
              <a:solidFill>
                <a:srgbClr val="C00000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Hardware Assembly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sensors to NodeMCU according to the circuit diagram. Ensure proper wiring between components.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7752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Software Installation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Install Arduino IDE and necessary libraries. Write and upload code to NodeMCU.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MIT App Inventor Configuration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 new project in MIT app. Add widgets and set up virtual pins for data transmission.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CB9AEB-4A6B-4897-B968-4C393B91E846}"/>
              </a:ext>
            </a:extLst>
          </p:cNvPr>
          <p:cNvSpPr txBox="1"/>
          <p:nvPr/>
        </p:nvSpPr>
        <p:spPr>
          <a:xfrm>
            <a:off x="5475250" y="55756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APK(app) Interface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4292E-5EC3-2F51-5E1E-244ED588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57" y="1550022"/>
            <a:ext cx="13269400" cy="61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93333-2166-3F22-EB6C-13E35A31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0" y="1134079"/>
            <a:ext cx="13225346" cy="6675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46807-E8D2-4040-0498-5659DA8E46FA}"/>
              </a:ext>
            </a:extLst>
          </p:cNvPr>
          <p:cNvSpPr txBox="1"/>
          <p:nvPr/>
        </p:nvSpPr>
        <p:spPr>
          <a:xfrm>
            <a:off x="4081346" y="23573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Real-time Database using Firebase</a:t>
            </a:r>
          </a:p>
        </p:txBody>
      </p:sp>
    </p:spTree>
    <p:extLst>
      <p:ext uri="{BB962C8B-B14F-4D97-AF65-F5344CB8AC3E}">
        <p14:creationId xmlns:p14="http://schemas.microsoft.com/office/powerpoint/2010/main" val="361451489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</TotalTime>
  <Words>764</Words>
  <Application>Microsoft Office PowerPoint</Application>
  <PresentationFormat>Custom</PresentationFormat>
  <Paragraphs>112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 3</vt:lpstr>
      <vt:lpstr>Inconsolata Bold</vt:lpstr>
      <vt:lpstr>Century Gothic</vt:lpstr>
      <vt:lpstr>Fira Sans</vt:lpstr>
      <vt:lpstr>Gill Sans MT</vt:lpstr>
      <vt:lpstr>Arial</vt:lpstr>
      <vt:lpstr>Times New Roman</vt:lpstr>
      <vt:lpstr>Calibri</vt:lpstr>
      <vt:lpstr>Wisp</vt:lpstr>
      <vt:lpstr>Sanjivani Rural Education Society’s       Sanjivani College of Engineering,Kopargaon-423 603     (An Autonomous institute, Affiliated to Savitribai Phule University, Pune)         NAAC ‘A’ grade accredited ,ISO 9001-2015 Certified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Diagram  Circuit Diagram: Include a detailed circuit diagram showing the connections between the components.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sujal pawar</cp:lastModifiedBy>
  <cp:revision>4</cp:revision>
  <dcterms:created xsi:type="dcterms:W3CDTF">2025-04-22T15:13:10Z</dcterms:created>
  <dcterms:modified xsi:type="dcterms:W3CDTF">2025-04-28T11:11:13Z</dcterms:modified>
</cp:coreProperties>
</file>